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435" r:id="rId5"/>
    <p:sldId id="258" r:id="rId6"/>
    <p:sldId id="2439" r:id="rId7"/>
    <p:sldId id="259" r:id="rId8"/>
    <p:sldId id="2432" r:id="rId9"/>
    <p:sldId id="2442" r:id="rId10"/>
    <p:sldId id="2441" r:id="rId11"/>
    <p:sldId id="2444" r:id="rId12"/>
    <p:sldId id="2443" r:id="rId13"/>
    <p:sldId id="2445" r:id="rId14"/>
    <p:sldId id="2446" r:id="rId15"/>
    <p:sldId id="2447" r:id="rId16"/>
    <p:sldId id="2448" r:id="rId17"/>
    <p:sldId id="260" r:id="rId18"/>
    <p:sldId id="243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74" autoAdjust="0"/>
  </p:normalViewPr>
  <p:slideViewPr>
    <p:cSldViewPr snapToGrid="0">
      <p:cViewPr varScale="1">
        <p:scale>
          <a:sx n="65" d="100"/>
          <a:sy n="65" d="100"/>
        </p:scale>
        <p:origin x="42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10/2/2018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10/2/2018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1" y="0"/>
            <a:ext cx="12192000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7751" y="365125"/>
            <a:ext cx="11473250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7751" y="1625512"/>
            <a:ext cx="11473250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337751" y="1003687"/>
            <a:ext cx="11473249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Running Containers in Azure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1728" y="3890624"/>
            <a:ext cx="11842955" cy="592886"/>
          </a:xfrm>
        </p:spPr>
        <p:txBody>
          <a:bodyPr>
            <a:noAutofit/>
          </a:bodyPr>
          <a:lstStyle/>
          <a:p>
            <a:r>
              <a:rPr lang="en-US" dirty="0"/>
              <a:t>https://github.com/michaelgregson/Azure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 txBox="1">
            <a:spLocks/>
          </p:cNvSpPr>
          <p:nvPr/>
        </p:nvSpPr>
        <p:spPr>
          <a:xfrm>
            <a:off x="191729" y="6333463"/>
            <a:ext cx="428737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/>
              <a:t>Michael Gregson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CREATE </a:t>
            </a:r>
            <a:r>
              <a:rPr lang="en-US" sz="2000" dirty="0"/>
              <a:t>A SERVICE PRINCIPAL - SAVE THE RESULT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ad </a:t>
            </a:r>
            <a:r>
              <a:rPr lang="en-US" sz="2000" dirty="0" err="1"/>
              <a:t>sp</a:t>
            </a:r>
            <a:r>
              <a:rPr lang="en-US" sz="2000" dirty="0"/>
              <a:t> create-for-</a:t>
            </a:r>
            <a:r>
              <a:rPr lang="en-US" sz="2000" dirty="0" err="1"/>
              <a:t>rbac</a:t>
            </a:r>
            <a:r>
              <a:rPr lang="en-US" sz="2000" dirty="0"/>
              <a:t> --skip-assignment</a:t>
            </a:r>
          </a:p>
          <a:p>
            <a:pPr marL="0" indent="0">
              <a:buNone/>
            </a:pPr>
            <a:r>
              <a:rPr lang="en-US" sz="2000" dirty="0" smtClean="0"/>
              <a:t>GET </a:t>
            </a:r>
            <a:r>
              <a:rPr lang="en-US" sz="2000" dirty="0"/>
              <a:t>THE CONTAINER REGISTRY ID - SAVE THE RESULT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acr</a:t>
            </a:r>
            <a:r>
              <a:rPr lang="en-US" sz="2000" dirty="0"/>
              <a:t> show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acrName</a:t>
            </a:r>
            <a:r>
              <a:rPr lang="en-US" sz="2000" dirty="0"/>
              <a:t>&gt; --query "id" --output </a:t>
            </a:r>
            <a:r>
              <a:rPr lang="en-US" sz="2000" dirty="0" err="1"/>
              <a:t>tsv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ALLOW </a:t>
            </a:r>
            <a:r>
              <a:rPr lang="en-US" sz="2000" dirty="0"/>
              <a:t>SERVICE PRINCIPAL TO READ FROM ACR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role assignment create --assignee &lt;</a:t>
            </a:r>
            <a:r>
              <a:rPr lang="en-US" sz="2000" dirty="0" err="1"/>
              <a:t>appId</a:t>
            </a:r>
            <a:r>
              <a:rPr lang="en-US" sz="2000" dirty="0"/>
              <a:t>&gt; --scope &lt;</a:t>
            </a:r>
            <a:r>
              <a:rPr lang="en-US" sz="2000" dirty="0" err="1"/>
              <a:t>acrId</a:t>
            </a:r>
            <a:r>
              <a:rPr lang="en-US" sz="2000" dirty="0"/>
              <a:t>&gt; --role Reader</a:t>
            </a:r>
          </a:p>
          <a:p>
            <a:pPr marL="0" indent="0">
              <a:buNone/>
            </a:pPr>
            <a:r>
              <a:rPr lang="en-US" sz="2000" dirty="0" smtClean="0"/>
              <a:t>CREATE </a:t>
            </a:r>
            <a:r>
              <a:rPr lang="en-US" sz="2000" dirty="0"/>
              <a:t>AKS CLUSTER USING SERVICE PRINCIPAL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create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aksName</a:t>
            </a:r>
            <a:r>
              <a:rPr lang="en-US" sz="2000" dirty="0"/>
              <a:t>&gt; --node-count 1 --service-principal &lt;</a:t>
            </a:r>
            <a:r>
              <a:rPr lang="en-US" sz="2000" dirty="0" err="1"/>
              <a:t>appId</a:t>
            </a:r>
            <a:r>
              <a:rPr lang="en-US" sz="2000" dirty="0"/>
              <a:t>&gt; --client-secret &lt;password&gt; --generate-</a:t>
            </a:r>
            <a:r>
              <a:rPr lang="en-US" sz="2000" dirty="0" err="1"/>
              <a:t>ssh</a:t>
            </a:r>
            <a:r>
              <a:rPr lang="en-US" sz="2000" dirty="0"/>
              <a:t>-keys</a:t>
            </a:r>
          </a:p>
          <a:p>
            <a:pPr marL="0" indent="0">
              <a:buNone/>
            </a:pPr>
            <a:r>
              <a:rPr lang="en-US" sz="2000" dirty="0" smtClean="0"/>
              <a:t>INSTAL </a:t>
            </a:r>
            <a:r>
              <a:rPr lang="en-US" sz="2000" dirty="0"/>
              <a:t>CLI TOOLING (LOCAL ONLY)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install-cli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9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000" dirty="0" smtClean="0"/>
              <a:t>LOG </a:t>
            </a:r>
            <a:r>
              <a:rPr lang="en-US" sz="2000" dirty="0"/>
              <a:t>INTO AKS CLUSTER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get-credentials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aksName</a:t>
            </a:r>
            <a:r>
              <a:rPr lang="en-US" sz="2000" dirty="0"/>
              <a:t>&gt;</a:t>
            </a:r>
          </a:p>
          <a:p>
            <a:pPr marL="0" indent="0">
              <a:buNone/>
            </a:pPr>
            <a:r>
              <a:rPr lang="en-US" sz="2000" dirty="0" smtClean="0"/>
              <a:t>DETERMINE </a:t>
            </a:r>
            <a:r>
              <a:rPr lang="en-US" sz="2000" dirty="0"/>
              <a:t>ACR LOGIN SERVER NAME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acr</a:t>
            </a:r>
            <a:r>
              <a:rPr lang="en-US" sz="2000" dirty="0"/>
              <a:t> list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--query "[].{</a:t>
            </a:r>
            <a:r>
              <a:rPr lang="en-US" sz="2000" dirty="0" err="1"/>
              <a:t>acrLoginServer:loginServer</a:t>
            </a:r>
            <a:r>
              <a:rPr lang="en-US" sz="2000" dirty="0"/>
              <a:t>}" --output table</a:t>
            </a:r>
          </a:p>
          <a:p>
            <a:pPr marL="0" indent="0">
              <a:buNone/>
            </a:pPr>
            <a:r>
              <a:rPr lang="en-US" sz="2000" dirty="0" smtClean="0"/>
              <a:t>UPDATE </a:t>
            </a:r>
            <a:r>
              <a:rPr lang="en-US" sz="2000" dirty="0"/>
              <a:t>YAML FILE</a:t>
            </a:r>
          </a:p>
          <a:p>
            <a:pPr marL="0" indent="0">
              <a:buNone/>
            </a:pPr>
            <a:r>
              <a:rPr lang="en-US" sz="2000" dirty="0" smtClean="0"/>
              <a:t>DEPLOY </a:t>
            </a:r>
            <a:r>
              <a:rPr lang="en-US" sz="2000" dirty="0"/>
              <a:t>SERVICE AND APPLICATION</a:t>
            </a:r>
          </a:p>
          <a:p>
            <a:pPr marL="0" indent="0" algn="ctr">
              <a:buNone/>
            </a:pPr>
            <a:r>
              <a:rPr lang="en-US" sz="2000" dirty="0" err="1"/>
              <a:t>kubectl</a:t>
            </a:r>
            <a:r>
              <a:rPr lang="en-US" sz="2000" dirty="0"/>
              <a:t> apply -f </a:t>
            </a:r>
            <a:r>
              <a:rPr lang="en-US" sz="2000" dirty="0" err="1" smtClean="0"/>
              <a:t>Azure.yaml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AWAIT </a:t>
            </a:r>
            <a:r>
              <a:rPr lang="en-US" sz="2000" dirty="0"/>
              <a:t>EXTERNAL IP ASSIGNMENT</a:t>
            </a:r>
          </a:p>
          <a:p>
            <a:pPr marL="0" indent="0" algn="ctr">
              <a:buNone/>
            </a:pPr>
            <a:r>
              <a:rPr lang="en-US" sz="2000" dirty="0" err="1"/>
              <a:t>kubectl</a:t>
            </a:r>
            <a:r>
              <a:rPr lang="en-US" sz="2000" dirty="0"/>
              <a:t> get service frontend --</a:t>
            </a:r>
            <a:r>
              <a:rPr lang="en-US" sz="2000" dirty="0" smtClean="0"/>
              <a:t>watch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CHECK </a:t>
            </a:r>
            <a:r>
              <a:rPr lang="en-US" sz="2000" dirty="0"/>
              <a:t>FOR UPDATES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get-upgrades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aksName</a:t>
            </a:r>
            <a:r>
              <a:rPr lang="en-US" sz="2000" dirty="0"/>
              <a:t>&gt; --output </a:t>
            </a:r>
            <a:r>
              <a:rPr lang="en-US" sz="2000" dirty="0" smtClean="0"/>
              <a:t>table</a:t>
            </a: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UPDATE </a:t>
            </a:r>
            <a:r>
              <a:rPr lang="en-US" sz="2000" dirty="0"/>
              <a:t>CLUSTER VERSION - DO NOT RUN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upgrade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aksName</a:t>
            </a:r>
            <a:r>
              <a:rPr lang="en-US" sz="2000" dirty="0"/>
              <a:t>&gt; --</a:t>
            </a:r>
            <a:r>
              <a:rPr lang="en-US" sz="2000" dirty="0" err="1"/>
              <a:t>kubernetes</a:t>
            </a:r>
            <a:r>
              <a:rPr lang="en-US" sz="2000" dirty="0"/>
              <a:t>-version 1.10.7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aks</a:t>
            </a:r>
            <a:r>
              <a:rPr lang="en-US" sz="2000" dirty="0"/>
              <a:t> upgrade --resource-group &lt;</a:t>
            </a:r>
            <a:r>
              <a:rPr lang="en-US" sz="2000" dirty="0" err="1"/>
              <a:t>rgName</a:t>
            </a:r>
            <a:r>
              <a:rPr lang="en-US" sz="2000" dirty="0"/>
              <a:t>&gt; --name &lt;</a:t>
            </a:r>
            <a:r>
              <a:rPr lang="en-US" sz="2000" dirty="0" err="1"/>
              <a:t>aksName</a:t>
            </a:r>
            <a:r>
              <a:rPr lang="en-US" sz="2000" dirty="0"/>
              <a:t>&gt; --</a:t>
            </a:r>
            <a:r>
              <a:rPr lang="en-US" sz="2000" dirty="0" err="1"/>
              <a:t>kubernetes</a:t>
            </a:r>
            <a:r>
              <a:rPr lang="en-US" sz="2000" dirty="0"/>
              <a:t>-version 1.11.3</a:t>
            </a: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126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58835" b="-86"/>
          <a:stretch/>
        </p:blipFill>
        <p:spPr>
          <a:xfrm>
            <a:off x="0" y="1"/>
            <a:ext cx="180000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180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221" y="429698"/>
            <a:ext cx="9583048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Azure Container Instances- ACI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966221" y="1003687"/>
            <a:ext cx="10026996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Elastically burst from your </a:t>
            </a:r>
            <a:r>
              <a:rPr lang="en-US" dirty="0" smtClean="0"/>
              <a:t>AKS cluster</a:t>
            </a: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1966221" y="1577676"/>
            <a:ext cx="10026996" cy="52557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The fastest &amp; cheapest way to get a container running in Azure – 1 Line!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 smtClean="0"/>
              <a:t>CaaS</a:t>
            </a:r>
            <a:r>
              <a:rPr lang="en-US" dirty="0" smtClean="0"/>
              <a:t> Offering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Per-second billing – No VM overhead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Perfect for burst workloads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Auto burst from AKS using ACI connector for Kubernetes (Virtual </a:t>
            </a:r>
            <a:r>
              <a:rPr lang="en-US" dirty="0" err="1" smtClean="0"/>
              <a:t>Kubelet</a:t>
            </a:r>
            <a:r>
              <a:rPr lang="en-US" dirty="0" smtClean="0"/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No SSL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err="1" smtClean="0"/>
              <a:t>Kubelet</a:t>
            </a:r>
            <a:r>
              <a:rPr lang="en-US" dirty="0" smtClean="0"/>
              <a:t> not currently recommended for prod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Limited Debug information</a:t>
            </a:r>
          </a:p>
        </p:txBody>
      </p:sp>
    </p:spTree>
    <p:extLst>
      <p:ext uri="{BB962C8B-B14F-4D97-AF65-F5344CB8AC3E}">
        <p14:creationId xmlns:p14="http://schemas.microsoft.com/office/powerpoint/2010/main" val="3705303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GET </a:t>
            </a:r>
            <a:r>
              <a:rPr lang="en-US" sz="2000" dirty="0"/>
              <a:t>ACR ADMIN PASSWORD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acr</a:t>
            </a:r>
            <a:r>
              <a:rPr lang="en-US" sz="2000" dirty="0"/>
              <a:t> credential show --name &lt;</a:t>
            </a:r>
            <a:r>
              <a:rPr lang="en-US" sz="2000" dirty="0" err="1"/>
              <a:t>acrName</a:t>
            </a:r>
            <a:r>
              <a:rPr lang="en-US" sz="2000" dirty="0"/>
              <a:t>&gt;</a:t>
            </a:r>
            <a:r>
              <a:rPr lang="en-US" sz="2000" dirty="0" smtClean="0"/>
              <a:t> </a:t>
            </a:r>
            <a:r>
              <a:rPr lang="en-US" sz="2000" dirty="0"/>
              <a:t>--query "passwords[0].value"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CREATE </a:t>
            </a:r>
            <a:r>
              <a:rPr lang="en-US" sz="2000" dirty="0"/>
              <a:t>CONTAINER INSTANCE - NAME &amp; DNS LABEL MSUT BE LOWERCASE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container create --resource-group &lt;</a:t>
            </a:r>
            <a:r>
              <a:rPr lang="en-US" sz="2000" dirty="0" err="1"/>
              <a:t>rgName</a:t>
            </a:r>
            <a:r>
              <a:rPr lang="en-US" sz="2000" dirty="0"/>
              <a:t>&gt;</a:t>
            </a:r>
            <a:r>
              <a:rPr lang="en-US" sz="2000" dirty="0" smtClean="0"/>
              <a:t> </a:t>
            </a:r>
            <a:r>
              <a:rPr lang="en-US" sz="2000" dirty="0"/>
              <a:t>--name &lt;</a:t>
            </a:r>
            <a:r>
              <a:rPr lang="en-US" sz="2000" dirty="0" err="1" smtClean="0"/>
              <a:t>aciName</a:t>
            </a:r>
            <a:r>
              <a:rPr lang="en-US" sz="2000" dirty="0"/>
              <a:t>&gt;</a:t>
            </a:r>
            <a:r>
              <a:rPr lang="en-US" sz="2000" dirty="0" smtClean="0"/>
              <a:t> </a:t>
            </a:r>
            <a:r>
              <a:rPr lang="en-US" sz="2000" dirty="0"/>
              <a:t>--image </a:t>
            </a:r>
            <a:r>
              <a:rPr lang="en-US" sz="2000" dirty="0" smtClean="0"/>
              <a:t>&lt;</a:t>
            </a:r>
            <a:r>
              <a:rPr lang="en-US" sz="2000" dirty="0" err="1" smtClean="0"/>
              <a:t>acrLoginServer</a:t>
            </a:r>
            <a:r>
              <a:rPr lang="en-US" sz="2000" dirty="0" smtClean="0"/>
              <a:t>&gt;</a:t>
            </a:r>
            <a:r>
              <a:rPr lang="en-US" sz="2000" dirty="0"/>
              <a:t>.azurecr.io</a:t>
            </a:r>
            <a:r>
              <a:rPr lang="en-US" sz="2000" dirty="0" smtClean="0"/>
              <a:t>/azure:v2 </a:t>
            </a:r>
            <a:r>
              <a:rPr lang="en-US" sz="2000" dirty="0"/>
              <a:t>--</a:t>
            </a:r>
            <a:r>
              <a:rPr lang="en-US" sz="2000" dirty="0" err="1"/>
              <a:t>cpu</a:t>
            </a:r>
            <a:r>
              <a:rPr lang="en-US" sz="2000" dirty="0"/>
              <a:t> 1 --memory 1 --registry-login-server &lt;</a:t>
            </a:r>
            <a:r>
              <a:rPr lang="en-US" sz="2000" dirty="0" err="1"/>
              <a:t>acrLoginServer</a:t>
            </a:r>
            <a:r>
              <a:rPr lang="en-US" sz="2000" dirty="0"/>
              <a:t>&gt;</a:t>
            </a:r>
            <a:r>
              <a:rPr lang="en-US" sz="2000" dirty="0" smtClean="0"/>
              <a:t>.</a:t>
            </a:r>
            <a:r>
              <a:rPr lang="en-US" sz="2000" dirty="0"/>
              <a:t>azurecr.io --registry-username &lt;</a:t>
            </a:r>
            <a:r>
              <a:rPr lang="en-US" sz="2000" dirty="0" err="1"/>
              <a:t>acrLoginServer</a:t>
            </a:r>
            <a:r>
              <a:rPr lang="en-US" sz="2000" dirty="0"/>
              <a:t>&gt;</a:t>
            </a:r>
            <a:r>
              <a:rPr lang="en-US" sz="2000" dirty="0" smtClean="0"/>
              <a:t> </a:t>
            </a:r>
            <a:r>
              <a:rPr lang="en-US" sz="2000" dirty="0"/>
              <a:t>--registry-password </a:t>
            </a:r>
            <a:r>
              <a:rPr lang="en-US" sz="2000" dirty="0" smtClean="0"/>
              <a:t>&lt;password&gt; </a:t>
            </a:r>
            <a:r>
              <a:rPr lang="en-US" sz="2000" dirty="0"/>
              <a:t>--</a:t>
            </a:r>
            <a:r>
              <a:rPr lang="en-US" sz="2000" dirty="0" err="1"/>
              <a:t>dns</a:t>
            </a:r>
            <a:r>
              <a:rPr lang="en-US" sz="2000" dirty="0"/>
              <a:t>-name-label </a:t>
            </a:r>
            <a:r>
              <a:rPr lang="en-US" sz="2000" dirty="0" smtClean="0"/>
              <a:t>&lt;</a:t>
            </a:r>
            <a:r>
              <a:rPr lang="en-US" sz="2000" dirty="0" err="1" smtClean="0"/>
              <a:t>dnsName</a:t>
            </a:r>
            <a:r>
              <a:rPr lang="en-US" sz="2000" dirty="0" smtClean="0"/>
              <a:t>&gt; </a:t>
            </a:r>
            <a:r>
              <a:rPr lang="en-US" sz="2000" dirty="0"/>
              <a:t>--ports 80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2739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 descr="Accent block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SERVICES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Azure Batch</a:t>
            </a:r>
            <a:endParaRPr lang="en-US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 txBox="1">
            <a:spLocks/>
          </p:cNvSpPr>
          <p:nvPr/>
        </p:nvSpPr>
        <p:spPr>
          <a:xfrm>
            <a:off x="7792278" y="3284509"/>
            <a:ext cx="3991884" cy="407670"/>
          </a:xfrm>
          <a:prstGeom prst="rect">
            <a:avLst/>
          </a:prstGeom>
        </p:spPr>
        <p:txBody>
          <a:bodyPr vert="horz" lIns="0" tIns="45720" rIns="0" bIns="45720" rtlCol="0" anchor="ctr">
            <a:normAutofit fontScale="70000" lnSpcReduction="2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Azure Service Fabric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92278" y="1475930"/>
            <a:ext cx="39918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Run repetitive compute jobs using containers at massive scale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7819116" y="3715238"/>
            <a:ext cx="39918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Lift and shift .NET applications to </a:t>
            </a:r>
            <a:r>
              <a:rPr lang="en-GB" dirty="0" err="1" smtClean="0"/>
              <a:t>microservices</a:t>
            </a:r>
            <a:r>
              <a:rPr lang="en-GB" dirty="0" smtClean="0"/>
              <a:t> using Windows Server Containers.</a:t>
            </a:r>
          </a:p>
          <a:p>
            <a:r>
              <a:rPr lang="en-GB" dirty="0" smtClean="0"/>
              <a:t>An Azure Orchestrator</a:t>
            </a: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4308371" y="3061212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ZA" sz="1800" spc="300" dirty="0" smtClean="0">
                <a:latin typeface="+mj-lt"/>
                <a:cs typeface="Gill Sans" panose="020B0502020104020203" pitchFamily="34" charset="-79"/>
              </a:rPr>
              <a:t>Michael Gregson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pic>
        <p:nvPicPr>
          <p:cNvPr id="1026" name="Picture 2" descr="File:LinkedIn logo initial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8371" y="3061212"/>
            <a:ext cx="534393" cy="534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251450" cy="1661297"/>
          </a:xfrm>
        </p:spPr>
        <p:txBody>
          <a:bodyPr>
            <a:normAutofit/>
          </a:bodyPr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48399" y="4763488"/>
            <a:ext cx="5744818" cy="1971365"/>
          </a:xfrm>
        </p:spPr>
        <p:txBody>
          <a:bodyPr anchor="t" anchorCtr="0">
            <a:normAutofit/>
          </a:bodyPr>
          <a:lstStyle/>
          <a:p>
            <a:r>
              <a:rPr lang="en-US" dirty="0" smtClean="0"/>
              <a:t>Docker - why &amp; how to containerize apps</a:t>
            </a:r>
          </a:p>
          <a:p>
            <a:r>
              <a:rPr lang="en-US" dirty="0" smtClean="0"/>
              <a:t>Kubernetes – Architecture, why and how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 txBox="1">
            <a:spLocks/>
          </p:cNvSpPr>
          <p:nvPr/>
        </p:nvSpPr>
        <p:spPr>
          <a:xfrm>
            <a:off x="6095999" y="4189499"/>
            <a:ext cx="5271856" cy="5739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3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OUT OF SCOPE</a:t>
            </a:r>
            <a:endParaRPr lang="en-US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 txBox="1">
            <a:spLocks/>
          </p:cNvSpPr>
          <p:nvPr/>
        </p:nvSpPr>
        <p:spPr>
          <a:xfrm>
            <a:off x="6248399" y="1813697"/>
            <a:ext cx="5897217" cy="197136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 spc="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Azure Container Registry</a:t>
            </a:r>
          </a:p>
          <a:p>
            <a:r>
              <a:rPr lang="en-US" dirty="0" smtClean="0"/>
              <a:t>Azure App Service</a:t>
            </a:r>
          </a:p>
          <a:p>
            <a:r>
              <a:rPr lang="en-US" dirty="0" smtClean="0"/>
              <a:t>Azure Kubernetes Service</a:t>
            </a:r>
          </a:p>
          <a:p>
            <a:r>
              <a:rPr lang="en-US" dirty="0" smtClean="0"/>
              <a:t>Azure Container Instances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0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PREREQUISITES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096000" y="2686522"/>
            <a:ext cx="5453269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spcBef>
                <a:spcPts val="1000"/>
              </a:spcBef>
            </a:pPr>
            <a:r>
              <a:rPr lang="en-US" sz="2000" spc="600" dirty="0">
                <a:solidFill>
                  <a:prstClr val="black">
                    <a:tint val="75000"/>
                  </a:prstClr>
                </a:solidFill>
              </a:rPr>
              <a:t>Access to Azure</a:t>
            </a:r>
          </a:p>
          <a:p>
            <a:pPr lvl="0">
              <a:spcBef>
                <a:spcPts val="1000"/>
              </a:spcBef>
            </a:pPr>
            <a:r>
              <a:rPr lang="en-US" sz="2000" spc="600" dirty="0">
                <a:solidFill>
                  <a:prstClr val="black">
                    <a:tint val="75000"/>
                  </a:prstClr>
                </a:solidFill>
              </a:rPr>
              <a:t>Docker Tooling Installed</a:t>
            </a:r>
          </a:p>
          <a:p>
            <a:pPr lvl="0">
              <a:spcBef>
                <a:spcPts val="1000"/>
              </a:spcBef>
            </a:pPr>
            <a:r>
              <a:rPr lang="en-US" sz="2000" spc="600" dirty="0">
                <a:solidFill>
                  <a:prstClr val="black">
                    <a:tint val="75000"/>
                  </a:prstClr>
                </a:solidFill>
              </a:rPr>
              <a:t>Azure </a:t>
            </a:r>
            <a:r>
              <a:rPr lang="en-US" sz="2000" spc="600" dirty="0" err="1">
                <a:solidFill>
                  <a:prstClr val="black">
                    <a:tint val="75000"/>
                  </a:prstClr>
                </a:solidFill>
              </a:rPr>
              <a:t>Cli</a:t>
            </a:r>
            <a:r>
              <a:rPr lang="en-US" sz="2000" spc="600" dirty="0">
                <a:solidFill>
                  <a:prstClr val="black">
                    <a:tint val="75000"/>
                  </a:prstClr>
                </a:solidFill>
              </a:rPr>
              <a:t> / Cloud Shell</a:t>
            </a: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58835" b="-86"/>
          <a:stretch/>
        </p:blipFill>
        <p:spPr>
          <a:xfrm>
            <a:off x="0" y="1"/>
            <a:ext cx="180000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180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221" y="429698"/>
            <a:ext cx="9583048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Azure Container Registry - ACR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966221" y="1003687"/>
            <a:ext cx="6043246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Store and manage container images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221" y="1577676"/>
            <a:ext cx="10026996" cy="46363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Storage for your containerized images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Keep images in same data center as your deployments reduces latency and eliminates ingress/egress charges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100% compatible with Docker Registry v2 commands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Familiar Azure </a:t>
            </a:r>
            <a:r>
              <a:rPr lang="en-US" dirty="0" err="1" smtClean="0"/>
              <a:t>webhooks</a:t>
            </a: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CREATE RESOURCE GROUP</a:t>
            </a:r>
          </a:p>
          <a:p>
            <a:pPr marL="0" indent="0" algn="ctr">
              <a:buNone/>
            </a:pPr>
            <a:r>
              <a:rPr lang="en-US" sz="2000" dirty="0" err="1" smtClean="0"/>
              <a:t>az</a:t>
            </a:r>
            <a:r>
              <a:rPr lang="en-US" sz="2000" dirty="0" smtClean="0"/>
              <a:t> </a:t>
            </a:r>
            <a:r>
              <a:rPr lang="en-US" sz="2000" dirty="0"/>
              <a:t>group create --name </a:t>
            </a:r>
            <a:r>
              <a:rPr lang="en-US" sz="2000" dirty="0" smtClean="0"/>
              <a:t>&lt;</a:t>
            </a:r>
            <a:r>
              <a:rPr lang="en-US" sz="2000" dirty="0" err="1" smtClean="0"/>
              <a:t>rgName</a:t>
            </a:r>
            <a:r>
              <a:rPr lang="en-US" sz="2000" dirty="0" smtClean="0"/>
              <a:t>&gt; --location </a:t>
            </a:r>
            <a:r>
              <a:rPr lang="en-US" sz="2000" dirty="0" err="1" smtClean="0"/>
              <a:t>eastus</a:t>
            </a: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CREATE AZURE CONTAINER REGISTRY – </a:t>
            </a:r>
            <a:r>
              <a:rPr lang="en-US" sz="2000" i="1" dirty="0" err="1" smtClean="0"/>
              <a:t>acrName</a:t>
            </a:r>
            <a:r>
              <a:rPr lang="en-US" sz="2000" i="1" dirty="0" smtClean="0"/>
              <a:t> must be unique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acr</a:t>
            </a:r>
            <a:r>
              <a:rPr lang="en-US" sz="2000" dirty="0"/>
              <a:t> create --resource-group </a:t>
            </a:r>
            <a:r>
              <a:rPr lang="en-US" sz="2000" dirty="0" smtClean="0"/>
              <a:t>&lt;</a:t>
            </a:r>
            <a:r>
              <a:rPr lang="en-US" sz="2000" dirty="0" err="1" smtClean="0"/>
              <a:t>rgName</a:t>
            </a:r>
            <a:r>
              <a:rPr lang="en-US" sz="2000" dirty="0" smtClean="0"/>
              <a:t>&gt; </a:t>
            </a:r>
            <a:r>
              <a:rPr lang="en-US" sz="2000" dirty="0"/>
              <a:t>--name &lt;</a:t>
            </a:r>
            <a:r>
              <a:rPr lang="en-US" sz="2000" dirty="0" err="1"/>
              <a:t>acrName</a:t>
            </a:r>
            <a:r>
              <a:rPr lang="en-US" sz="2000" dirty="0"/>
              <a:t>&gt; --</a:t>
            </a:r>
            <a:r>
              <a:rPr lang="en-US" sz="2000" dirty="0" err="1"/>
              <a:t>sku</a:t>
            </a:r>
            <a:r>
              <a:rPr lang="en-US" sz="2000" dirty="0"/>
              <a:t> </a:t>
            </a:r>
            <a:r>
              <a:rPr lang="en-US" sz="2000" dirty="0" smtClean="0"/>
              <a:t>Basic</a:t>
            </a:r>
          </a:p>
          <a:p>
            <a:pPr marL="0" indent="0">
              <a:buNone/>
            </a:pPr>
            <a:r>
              <a:rPr lang="en-US" sz="2000" dirty="0" smtClean="0"/>
              <a:t>LOGIN TO REGISTRY</a:t>
            </a:r>
          </a:p>
          <a:p>
            <a:pPr marL="0" indent="0" algn="ctr">
              <a:buNone/>
            </a:pPr>
            <a:r>
              <a:rPr lang="en-GB" sz="2000" dirty="0" err="1"/>
              <a:t>az</a:t>
            </a:r>
            <a:r>
              <a:rPr lang="en-GB" sz="2000" dirty="0"/>
              <a:t> </a:t>
            </a:r>
            <a:r>
              <a:rPr lang="en-GB" sz="2000" dirty="0" err="1"/>
              <a:t>acr</a:t>
            </a:r>
            <a:r>
              <a:rPr lang="en-GB" sz="2000" dirty="0"/>
              <a:t> login --name &lt;</a:t>
            </a:r>
            <a:r>
              <a:rPr lang="en-GB" sz="2000" dirty="0" err="1"/>
              <a:t>acrName</a:t>
            </a:r>
            <a:r>
              <a:rPr lang="en-GB" sz="2000" dirty="0" smtClean="0"/>
              <a:t>&gt;</a:t>
            </a:r>
          </a:p>
          <a:p>
            <a:pPr marL="0" indent="0">
              <a:buNone/>
            </a:pPr>
            <a:r>
              <a:rPr lang="en-GB" sz="2000" dirty="0" smtClean="0"/>
              <a:t>DETERMINE LOGIN SERVER NAME</a:t>
            </a:r>
          </a:p>
          <a:p>
            <a:pPr marL="0" indent="0" algn="ctr">
              <a:buNone/>
            </a:pPr>
            <a:r>
              <a:rPr lang="en-GB" sz="2000" dirty="0" err="1"/>
              <a:t>az</a:t>
            </a:r>
            <a:r>
              <a:rPr lang="en-GB" sz="2000" dirty="0"/>
              <a:t> </a:t>
            </a:r>
            <a:r>
              <a:rPr lang="en-GB" sz="2000" dirty="0" err="1"/>
              <a:t>acr</a:t>
            </a:r>
            <a:r>
              <a:rPr lang="en-GB" sz="2000" dirty="0"/>
              <a:t> list --resource-group &lt;</a:t>
            </a:r>
            <a:r>
              <a:rPr lang="en-GB" sz="2000" dirty="0" err="1"/>
              <a:t>rgName</a:t>
            </a:r>
            <a:r>
              <a:rPr lang="en-GB" sz="2000" dirty="0"/>
              <a:t>&gt; --query "[].{</a:t>
            </a:r>
            <a:r>
              <a:rPr lang="en-GB" sz="2000" dirty="0" err="1"/>
              <a:t>acrLoginServer:loginServer</a:t>
            </a:r>
            <a:r>
              <a:rPr lang="en-GB" sz="2000" dirty="0"/>
              <a:t>}" --output </a:t>
            </a:r>
            <a:r>
              <a:rPr lang="en-GB" sz="2000" dirty="0" smtClean="0"/>
              <a:t>table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9470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000" dirty="0" smtClean="0"/>
              <a:t>GET CONTAINER IMAGE</a:t>
            </a:r>
          </a:p>
          <a:p>
            <a:pPr marL="0" indent="0" algn="ctr">
              <a:buNone/>
            </a:pPr>
            <a:r>
              <a:rPr lang="en-GB" sz="2000" dirty="0" err="1"/>
              <a:t>docker</a:t>
            </a:r>
            <a:r>
              <a:rPr lang="en-GB" sz="2000" dirty="0"/>
              <a:t> pull </a:t>
            </a:r>
            <a:r>
              <a:rPr lang="en-GB" sz="2000" dirty="0" err="1" smtClean="0"/>
              <a:t>michaelgregson</a:t>
            </a:r>
            <a:r>
              <a:rPr lang="en-GB" sz="2000" dirty="0" smtClean="0"/>
              <a:t>/azure</a:t>
            </a:r>
          </a:p>
          <a:p>
            <a:pPr marL="0" indent="0">
              <a:buNone/>
            </a:pPr>
            <a:r>
              <a:rPr lang="en-GB" sz="2000" dirty="0" smtClean="0"/>
              <a:t>TAG CONTAINER IMAGE</a:t>
            </a:r>
          </a:p>
          <a:p>
            <a:pPr marL="0" indent="0" algn="ctr">
              <a:buNone/>
            </a:pPr>
            <a:r>
              <a:rPr lang="en-GB" sz="2000" dirty="0" err="1"/>
              <a:t>docker</a:t>
            </a:r>
            <a:r>
              <a:rPr lang="en-GB" sz="2000" dirty="0"/>
              <a:t> tag </a:t>
            </a:r>
            <a:r>
              <a:rPr lang="en-GB" sz="2000" dirty="0" err="1"/>
              <a:t>michaelgregson</a:t>
            </a:r>
            <a:r>
              <a:rPr lang="en-GB" sz="2000" dirty="0"/>
              <a:t>/azure &lt;</a:t>
            </a:r>
            <a:r>
              <a:rPr lang="en-GB" sz="2000" dirty="0" err="1"/>
              <a:t>acrLoginServer</a:t>
            </a:r>
            <a:r>
              <a:rPr lang="en-GB" sz="2000" dirty="0"/>
              <a:t>&gt;/</a:t>
            </a:r>
            <a:r>
              <a:rPr lang="en-GB" sz="2000" dirty="0" smtClean="0"/>
              <a:t>azure:v1</a:t>
            </a:r>
          </a:p>
          <a:p>
            <a:pPr marL="0" indent="0">
              <a:buNone/>
            </a:pPr>
            <a:r>
              <a:rPr lang="en-GB" sz="2000" dirty="0" smtClean="0"/>
              <a:t>PUSH CONTAINER IMAGE</a:t>
            </a:r>
          </a:p>
          <a:p>
            <a:pPr marL="0" indent="0" algn="ctr">
              <a:buNone/>
            </a:pPr>
            <a:r>
              <a:rPr lang="en-GB" sz="2000" dirty="0" err="1"/>
              <a:t>docker</a:t>
            </a:r>
            <a:r>
              <a:rPr lang="en-GB" sz="2000" dirty="0"/>
              <a:t> push &lt;</a:t>
            </a:r>
            <a:r>
              <a:rPr lang="en-GB" sz="2000" dirty="0" err="1"/>
              <a:t>acrLoginServer</a:t>
            </a:r>
            <a:r>
              <a:rPr lang="en-GB" sz="2000" dirty="0"/>
              <a:t>&gt;/</a:t>
            </a:r>
            <a:r>
              <a:rPr lang="en-GB" sz="2000" dirty="0" smtClean="0"/>
              <a:t>azure:v1</a:t>
            </a:r>
          </a:p>
          <a:p>
            <a:pPr marL="0" indent="0">
              <a:buNone/>
            </a:pPr>
            <a:r>
              <a:rPr lang="en-GB" sz="2000" dirty="0" smtClean="0"/>
              <a:t>ENABLE ADMIN USER</a:t>
            </a:r>
          </a:p>
          <a:p>
            <a:pPr marL="0" indent="0" algn="ctr">
              <a:buNone/>
            </a:pPr>
            <a:r>
              <a:rPr lang="en-US" sz="2000" dirty="0" err="1"/>
              <a:t>az</a:t>
            </a:r>
            <a:r>
              <a:rPr lang="en-US" sz="2000" dirty="0"/>
              <a:t> </a:t>
            </a:r>
            <a:r>
              <a:rPr lang="en-US" sz="2000" dirty="0" err="1"/>
              <a:t>acr</a:t>
            </a:r>
            <a:r>
              <a:rPr lang="en-US" sz="2000" dirty="0"/>
              <a:t> update -n &lt;</a:t>
            </a:r>
            <a:r>
              <a:rPr lang="en-US" sz="2000" dirty="0" err="1"/>
              <a:t>acrName</a:t>
            </a:r>
            <a:r>
              <a:rPr lang="en-US" sz="2000" dirty="0"/>
              <a:t>&gt; --admin-enabled true</a:t>
            </a: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18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58835" b="-86"/>
          <a:stretch/>
        </p:blipFill>
        <p:spPr>
          <a:xfrm>
            <a:off x="0" y="1"/>
            <a:ext cx="180000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180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221" y="429698"/>
            <a:ext cx="9583048" cy="573989"/>
          </a:xfrm>
        </p:spPr>
        <p:txBody>
          <a:bodyPr>
            <a:normAutofit fontScale="90000"/>
          </a:bodyPr>
          <a:lstStyle/>
          <a:p>
            <a:r>
              <a:rPr lang="en-US" dirty="0"/>
              <a:t>Web </a:t>
            </a:r>
            <a:r>
              <a:rPr lang="en-US" dirty="0" smtClean="0"/>
              <a:t>Apps </a:t>
            </a:r>
            <a:r>
              <a:rPr lang="en-US" dirty="0"/>
              <a:t>for Containers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966221" y="1003687"/>
            <a:ext cx="10026996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Easily deploy and run containerized applications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 txBox="1">
            <a:spLocks/>
          </p:cNvSpPr>
          <p:nvPr/>
        </p:nvSpPr>
        <p:spPr>
          <a:xfrm>
            <a:off x="1966221" y="1577676"/>
            <a:ext cx="10026996" cy="46363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The simplest way to get a production ready container running in Azure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PaaS Offering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Automatic OS patching, capacity provisioning and load balancing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Highly scalable Up and Out</a:t>
            </a:r>
          </a:p>
          <a:p>
            <a:pPr marL="0" indent="0">
              <a:buNone/>
            </a:pPr>
            <a:r>
              <a:rPr lang="en-US" dirty="0" smtClean="0"/>
              <a:t>SSL Enabled </a:t>
            </a:r>
            <a:r>
              <a:rPr lang="en-US" dirty="0"/>
              <a:t>by default as azurewebsites.net</a:t>
            </a:r>
            <a:endParaRPr lang="en-US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Only one container image per deployment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Unsuitable for micro service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66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9491B-46DB-4307-8E1A-E1066E4FB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444" y="0"/>
            <a:ext cx="11768773" cy="6833427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endParaRPr lang="en-GB" sz="2000" dirty="0" smtClean="0"/>
          </a:p>
          <a:p>
            <a:pPr marL="0" indent="0" algn="ctr">
              <a:buNone/>
            </a:pPr>
            <a:endParaRPr lang="en-GB" sz="2000" dirty="0"/>
          </a:p>
          <a:p>
            <a:pPr marL="0" indent="0" algn="ctr">
              <a:buNone/>
            </a:pPr>
            <a:endParaRPr lang="en-GB" sz="2000" dirty="0" smtClean="0"/>
          </a:p>
          <a:p>
            <a:pPr marL="0" indent="0" algn="ctr">
              <a:buNone/>
            </a:pPr>
            <a:endParaRPr lang="en-GB" sz="2000" dirty="0"/>
          </a:p>
          <a:p>
            <a:pPr marL="0" indent="0" algn="ctr">
              <a:buNone/>
            </a:pPr>
            <a:r>
              <a:rPr lang="en-GB" sz="5400" dirty="0" smtClean="0"/>
              <a:t>Portal Walkthrough</a:t>
            </a:r>
            <a:endParaRPr lang="en-US" sz="54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97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58835" b="-86"/>
          <a:stretch/>
        </p:blipFill>
        <p:spPr>
          <a:xfrm>
            <a:off x="0" y="1"/>
            <a:ext cx="180000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3504"/>
            <a:ext cx="180000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221" y="429698"/>
            <a:ext cx="9583048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/>
              <a:t>Azure Kubernetes Service - AKS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2DFED1-D58A-4B73-9945-B3E86779455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966221" y="1003687"/>
            <a:ext cx="10026996" cy="365125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Scale and orchestrate Linux containers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6221" y="1577676"/>
            <a:ext cx="10026996" cy="525575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dirty="0" err="1" smtClean="0"/>
              <a:t>defacto</a:t>
            </a:r>
            <a:r>
              <a:rPr lang="en-US" dirty="0" smtClean="0"/>
              <a:t> standard to run containers </a:t>
            </a:r>
            <a:r>
              <a:rPr lang="en-US" dirty="0"/>
              <a:t>running in Azure</a:t>
            </a:r>
          </a:p>
          <a:p>
            <a:pPr marL="0" indent="0">
              <a:buNone/>
            </a:pPr>
            <a:r>
              <a:rPr lang="en-US" dirty="0"/>
              <a:t>Replaced ACS </a:t>
            </a:r>
            <a:r>
              <a:rPr lang="en-US" dirty="0" smtClean="0"/>
              <a:t>In October 17</a:t>
            </a:r>
          </a:p>
          <a:p>
            <a:pPr marL="0" indent="0">
              <a:buNone/>
            </a:pPr>
            <a:r>
              <a:rPr lang="en-US" dirty="0" smtClean="0"/>
              <a:t>*** SPIN UP CLUSTER ***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CaaS</a:t>
            </a:r>
            <a:r>
              <a:rPr lang="en-US" dirty="0" smtClean="0"/>
              <a:t> Offering (Container as a Service)</a:t>
            </a:r>
          </a:p>
          <a:p>
            <a:pPr marL="0" indent="0">
              <a:buNone/>
            </a:pPr>
            <a:r>
              <a:rPr lang="en-US" dirty="0" smtClean="0"/>
              <a:t>Simple startup vs on-premises – completely abstracts Master Nodes</a:t>
            </a:r>
          </a:p>
          <a:p>
            <a:pPr marL="0" indent="0">
              <a:buNone/>
            </a:pPr>
            <a:r>
              <a:rPr lang="en-US" dirty="0" smtClean="0"/>
              <a:t>Comparable </a:t>
            </a:r>
            <a:r>
              <a:rPr lang="en-US" dirty="0"/>
              <a:t>to Google Container Engine(GKE), AWS (</a:t>
            </a:r>
            <a:r>
              <a:rPr lang="en-US" dirty="0" smtClean="0"/>
              <a:t>ECS) and </a:t>
            </a:r>
            <a:r>
              <a:rPr lang="en-US" dirty="0"/>
              <a:t>Pivotal (PKS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Version 1.9.9 rolled out by default when you create a cluster</a:t>
            </a:r>
          </a:p>
          <a:p>
            <a:pPr marL="0" indent="0">
              <a:buNone/>
            </a:pPr>
            <a:r>
              <a:rPr lang="en-US" dirty="0" smtClean="0"/>
              <a:t>Max currently supported in AKS 1.11.2</a:t>
            </a:r>
          </a:p>
          <a:p>
            <a:pPr marL="0" indent="0">
              <a:buNone/>
            </a:pPr>
            <a:r>
              <a:rPr lang="en-US" dirty="0" err="1" smtClean="0"/>
              <a:t>Kuberenetes</a:t>
            </a:r>
            <a:r>
              <a:rPr lang="en-US" dirty="0" smtClean="0"/>
              <a:t> releases aggressively - Quarterly, There are 1.11.3 and 1.12.0 released, There is no such thing as an LTS build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RBAC </a:t>
            </a:r>
            <a:r>
              <a:rPr lang="en-US" dirty="0" err="1" smtClean="0"/>
              <a:t>compatability</a:t>
            </a:r>
            <a:r>
              <a:rPr lang="en-US" dirty="0" smtClean="0"/>
              <a:t> – enabled by default from 1.11</a:t>
            </a:r>
          </a:p>
          <a:p>
            <a:pPr marL="0" indent="0">
              <a:buNone/>
            </a:pPr>
            <a:r>
              <a:rPr lang="en-US" dirty="0" smtClean="0"/>
              <a:t>Simple (</a:t>
            </a:r>
            <a:r>
              <a:rPr lang="en-US" dirty="0"/>
              <a:t>o</a:t>
            </a:r>
            <a:r>
              <a:rPr lang="en-US" dirty="0" smtClean="0"/>
              <a:t>ne line!) controlled updates to Kubernetes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Highly scalable Up and </a:t>
            </a:r>
            <a:r>
              <a:rPr lang="en-US" dirty="0" smtClean="0"/>
              <a:t>Out, even automatically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Perfect for </a:t>
            </a:r>
            <a:r>
              <a:rPr lang="en-US" dirty="0"/>
              <a:t>micro service </a:t>
            </a:r>
            <a:r>
              <a:rPr lang="en-US" dirty="0" smtClean="0"/>
              <a:t>architectures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17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0C9F62E-0773-4164-B986-3E326BE687C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811</Words>
  <Application>Microsoft Office PowerPoint</Application>
  <PresentationFormat>Widescreen</PresentationFormat>
  <Paragraphs>147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Bebas</vt:lpstr>
      <vt:lpstr>Calibri</vt:lpstr>
      <vt:lpstr>Calibri Light</vt:lpstr>
      <vt:lpstr>Gill Sans</vt:lpstr>
      <vt:lpstr>Office Theme</vt:lpstr>
      <vt:lpstr>Running Containers in Azure</vt:lpstr>
      <vt:lpstr>AGENDA</vt:lpstr>
      <vt:lpstr>PREREQUISITES</vt:lpstr>
      <vt:lpstr>Azure Container Registry - ACR</vt:lpstr>
      <vt:lpstr>PowerPoint Presentation</vt:lpstr>
      <vt:lpstr>PowerPoint Presentation</vt:lpstr>
      <vt:lpstr>Web Apps for Containers</vt:lpstr>
      <vt:lpstr>PowerPoint Presentation</vt:lpstr>
      <vt:lpstr>Azure Kubernetes Service - AKS</vt:lpstr>
      <vt:lpstr>PowerPoint Presentation</vt:lpstr>
      <vt:lpstr>PowerPoint Presentation</vt:lpstr>
      <vt:lpstr>Azure Container Instances- ACI</vt:lpstr>
      <vt:lpstr>PowerPoint Presentation</vt:lpstr>
      <vt:lpstr>OTHER SERVICES</vt:lpstr>
      <vt:lpstr>THANK YOU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2018-09-28T07:37:26Z</dcterms:created>
  <dcterms:modified xsi:type="dcterms:W3CDTF">2018-10-02T12:53:11Z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